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3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51"/>
    <a:srgbClr val="9AB7C1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7D886-F34C-49E7-ABB8-BB06679FDB0C}" v="1737" dt="2023-05-05T15:17:08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C382-4C91-BD5B-D9FB-4AAF0C1D9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A9D16-EFC7-A573-9A83-A3D6E9B1F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926AA-1EFB-288B-B9EB-DCE33E27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569B-3FD9-42E8-BF68-5E3D1A1A1ED1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75BEF-B7FD-3C7C-5723-3D9E9447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C2A06-99F0-82FB-4409-8C2EE7BB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A635-5CD8-4760-A509-0AA81F03CE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60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F207-5023-ABA7-C139-E850D4043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43AB6-C5E8-17B3-8CCB-351EA0CC4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5BA01-F9C0-244C-C80A-9BAA0567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569B-3FD9-42E8-BF68-5E3D1A1A1ED1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4A271-DA37-A022-FD69-FEE51284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2FD42-2A7E-591F-0ACA-67147D4A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A635-5CD8-4760-A509-0AA81F03CE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79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972F1-BA2B-C938-88BD-EC3EB5D67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99DE5-2991-50C7-2007-884D81217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1C67-76F9-2599-D4E0-F709245A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569B-3FD9-42E8-BF68-5E3D1A1A1ED1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380CD-9AF8-1C54-7272-7028B1D7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52D00-643A-7D60-B897-6932BA74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A635-5CD8-4760-A509-0AA81F03CE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88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8632-DB57-8731-AC7B-24232B57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6DC5A-331C-4749-9B4F-9DBC2359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814F0-E10B-5C22-C6EE-A195D4C6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569B-3FD9-42E8-BF68-5E3D1A1A1ED1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6E8BE-AB11-F363-16CF-BD15C650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B4FFD-4CF2-7EE6-D58C-95D3C3B9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A635-5CD8-4760-A509-0AA81F03CE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073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04DB-EEFD-8028-83E4-F50EAF8A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C3785-3BA1-2C0B-5C7D-1E776D2D1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5108-C266-2542-FFFD-C057DE79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569B-3FD9-42E8-BF68-5E3D1A1A1ED1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3ACA7-E8EA-8735-7988-A3C0A9C5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86B90-17B9-ADC6-35C7-F1F77A94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A635-5CD8-4760-A509-0AA81F03CE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95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3681-8312-AF77-8A9D-01EBE1FD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9890B-797C-443C-0FB0-7293D666E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F48BE-A1A5-3BB6-4474-CBA51C34D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9A68-2382-648A-8B18-A6C99213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569B-3FD9-42E8-BF68-5E3D1A1A1ED1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38C37-FC26-5655-CBB8-6016A19F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AA051-77E2-DF59-8602-1D4107CD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A635-5CD8-4760-A509-0AA81F03CE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63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0C19-C441-3997-890B-2619AF6D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1FB1E-CFC4-C7D0-D41B-61F34DA96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8A4D4-05CE-A4A8-ABF8-3671652F0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2CACA-125C-FB05-9336-AC2C38E36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86AA6-2AAF-F163-A0EF-931B8B552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50A37-7D5F-AE35-2B40-5B3743C8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569B-3FD9-42E8-BF68-5E3D1A1A1ED1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A0D68-B57F-4AFF-9AE2-515A4C83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3F005D-E672-36DD-4040-9102FF8D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A635-5CD8-4760-A509-0AA81F03CE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71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5F9F-04AE-2D16-BB82-4D223EE6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EF879-8B6C-9281-B01A-55C0F972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569B-3FD9-42E8-BF68-5E3D1A1A1ED1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6B8D6-26EA-0E8C-5C57-BB452AE4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2B9F8-BAC3-506C-3ED6-C1F61806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A635-5CD8-4760-A509-0AA81F03CE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439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F91EB-171D-D583-355C-75D21947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569B-3FD9-42E8-BF68-5E3D1A1A1ED1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541F2-861C-F397-4F64-E9F483BC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C64DD-E82A-0F89-940D-4FB37C03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A635-5CD8-4760-A509-0AA81F03CE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123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0034-F6E0-94A3-E389-151EE8F0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14AF-597A-8508-DC60-53A2200E2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204BF-0AB6-EDAD-641C-74A1A96A9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E2093-1E82-9A40-50E8-C71876CF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569B-3FD9-42E8-BF68-5E3D1A1A1ED1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E8490-7A3D-B63C-EE94-416DC3E0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6F01C-4B8C-CEB3-AC28-4DB6E0FE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A635-5CD8-4760-A509-0AA81F03CE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0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AB46-1AEA-C696-AF54-FB07C71F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ED130-AA7E-D323-9C08-32C327731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C0AF0-294D-850B-9999-19EDBD9EF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39337-5BAC-A7E7-52B8-C8AE7DAC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569B-3FD9-42E8-BF68-5E3D1A1A1ED1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E26D7-F7E8-E4EB-2E16-58150480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0C37A-1D3F-EA3B-70BA-A4DC6A82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A635-5CD8-4760-A509-0AA81F03CE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10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4C077-D5EA-F68C-9605-6F4808BF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A4208-14E8-93F3-CC86-6BB27C55E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FAF02-DDFE-5DE6-5588-FB56C9C7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569B-3FD9-42E8-BF68-5E3D1A1A1ED1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55243-350B-3E95-6D1E-F5C369B0B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634B8-297D-9C45-5A39-CFC186DEE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A635-5CD8-4760-A509-0AA81F03CE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8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cid:0f0bbdd9-2987-4d1b-bd28-16f84ae95598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cid:6544a99c-cf57-4e33-a5c7-48157dfb1dc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cloud, sky, grass&#10;&#10;Description automatically generated">
            <a:extLst>
              <a:ext uri="{FF2B5EF4-FFF2-40B4-BE49-F238E27FC236}">
                <a16:creationId xmlns:a16="http://schemas.microsoft.com/office/drawing/2014/main" id="{C4FFCF33-6AC9-92EC-F48D-560E52D8D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" b="11676"/>
          <a:stretch/>
        </p:blipFill>
        <p:spPr>
          <a:xfrm>
            <a:off x="20" y="-36359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FA1A3-9EFE-676B-D3D6-F836711F2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509" y="2071840"/>
            <a:ext cx="10002982" cy="157623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Co-op Student Handbook</a:t>
            </a:r>
            <a:endParaRPr lang="en-CA" b="1" dirty="0">
              <a:solidFill>
                <a:srgbClr val="FFFFFF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7BCF4-7971-AA8F-9D02-81339EFCA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5681"/>
            <a:ext cx="9144000" cy="10983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Career and Experiential Learning</a:t>
            </a:r>
          </a:p>
        </p:txBody>
      </p:sp>
      <p:pic>
        <p:nvPicPr>
          <p:cNvPr id="7" name="Picture 6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3EA65C20-61FA-F9B2-93BE-F3BE28532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740"/>
            <a:ext cx="3098297" cy="9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27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3509-5D8A-F63B-52AB-5D92A12F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rgbClr val="003E51"/>
                </a:solidFill>
                <a:latin typeface="Roboto Slab"/>
                <a:ea typeface="Roboto Slab"/>
                <a:cs typeface="Calibri Light"/>
              </a:rPr>
              <a:t> What is Co-op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2BE9-131D-4AE0-A500-8F8658878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Integrates a student’s academic studies with leaning in a workplace or practice setting.</a:t>
            </a:r>
          </a:p>
          <a:p>
            <a:r>
              <a:rPr lang="en-US" dirty="0"/>
              <a:t>Allows students to substitute an academic semester with working a paid job relevant to their studies.</a:t>
            </a:r>
          </a:p>
          <a:p>
            <a:r>
              <a:rPr lang="en-US" dirty="0"/>
              <a:t>Work terms are either 4, 8, or 12 months long.</a:t>
            </a:r>
          </a:p>
          <a:p>
            <a:r>
              <a:rPr lang="en-CA" dirty="0"/>
              <a:t>Helps develop learning outcomes related to employability, personal agency, and lifelong learning.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8" name="Picture 7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346EF78C-C6F8-3866-ED32-888B5A6E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5478310"/>
            <a:ext cx="3098297" cy="949478"/>
          </a:xfrm>
          <a:prstGeom prst="rect">
            <a:avLst/>
          </a:prstGeom>
        </p:spPr>
      </p:pic>
      <p:sp>
        <p:nvSpPr>
          <p:cNvPr id="22" name="Rectangle: Diagonal Corners Rounded 21" title="tru">
            <a:extLst>
              <a:ext uri="{FF2B5EF4-FFF2-40B4-BE49-F238E27FC236}">
                <a16:creationId xmlns:a16="http://schemas.microsoft.com/office/drawing/2014/main" id="{1AD31290-A377-91C4-F823-98BAD45EE4D0}"/>
              </a:ext>
            </a:extLst>
          </p:cNvPr>
          <p:cNvSpPr/>
          <p:nvPr/>
        </p:nvSpPr>
        <p:spPr>
          <a:xfrm>
            <a:off x="-124323" y="6428334"/>
            <a:ext cx="13240894" cy="432701"/>
          </a:xfrm>
          <a:prstGeom prst="round2DiagRect">
            <a:avLst/>
          </a:prstGeom>
          <a:solidFill>
            <a:srgbClr val="003E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A806AC15-507C-B8DE-F7B2-90F7E64A4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77" y="-133367"/>
            <a:ext cx="2360645" cy="23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7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3509-5D8A-F63B-52AB-5D92A12F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rgbClr val="003E51"/>
                </a:solidFill>
                <a:latin typeface="Roboto Slab"/>
                <a:ea typeface="Roboto Slab"/>
                <a:cs typeface="Calibri Light"/>
              </a:rPr>
              <a:t> What Programs are Offered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2BE9-131D-4AE0-A500-8F8658878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8" name="Picture 7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346EF78C-C6F8-3866-ED32-888B5A6E2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5478310"/>
            <a:ext cx="3098297" cy="949478"/>
          </a:xfrm>
          <a:prstGeom prst="rect">
            <a:avLst/>
          </a:prstGeom>
        </p:spPr>
      </p:pic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1AD31290-A377-91C4-F823-98BAD45EE4D0}"/>
              </a:ext>
            </a:extLst>
          </p:cNvPr>
          <p:cNvSpPr/>
          <p:nvPr/>
        </p:nvSpPr>
        <p:spPr>
          <a:xfrm>
            <a:off x="-295116" y="6421766"/>
            <a:ext cx="13411687" cy="439269"/>
          </a:xfrm>
          <a:prstGeom prst="round2DiagRect">
            <a:avLst/>
          </a:prstGeom>
          <a:solidFill>
            <a:srgbClr val="003E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06376D3-5949-B432-FF01-27502D88FBC4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61" y="1825625"/>
            <a:ext cx="8682677" cy="3801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40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3509-5D8A-F63B-52AB-5D92A12F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rgbClr val="003E51"/>
                </a:solidFill>
                <a:latin typeface="Roboto Slab"/>
                <a:ea typeface="Roboto Slab"/>
                <a:cs typeface="Calibri Light"/>
              </a:rPr>
              <a:t>Steps Prior to a Work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2BE9-131D-4AE0-A500-8F8658878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8" name="Picture 7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346EF78C-C6F8-3866-ED32-888B5A6E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5478310"/>
            <a:ext cx="3098297" cy="949478"/>
          </a:xfrm>
          <a:prstGeom prst="rect">
            <a:avLst/>
          </a:prstGeom>
        </p:spPr>
      </p:pic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1AD31290-A377-91C4-F823-98BAD45EE4D0}"/>
              </a:ext>
            </a:extLst>
          </p:cNvPr>
          <p:cNvSpPr/>
          <p:nvPr/>
        </p:nvSpPr>
        <p:spPr>
          <a:xfrm>
            <a:off x="-295116" y="6421766"/>
            <a:ext cx="13411687" cy="439269"/>
          </a:xfrm>
          <a:prstGeom prst="round2DiagRect">
            <a:avLst/>
          </a:prstGeom>
          <a:solidFill>
            <a:srgbClr val="003E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374BCA-5B9E-92EC-F0F8-57A192AB593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41FB60-ED36-1D51-83CE-439D71F1AE9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Take the Co-op 1000 class and pass.</a:t>
            </a:r>
          </a:p>
          <a:p>
            <a:r>
              <a:rPr lang="en-US" dirty="0"/>
              <a:t>Make sure your resume and interview skills are well developed.</a:t>
            </a:r>
          </a:p>
          <a:p>
            <a:r>
              <a:rPr lang="en-US" dirty="0"/>
              <a:t>Consult with your Co-op Coordinator about potential employment opportunities and strategies. </a:t>
            </a:r>
          </a:p>
        </p:txBody>
      </p:sp>
      <p:pic>
        <p:nvPicPr>
          <p:cNvPr id="6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A3F4B603-C3C3-2294-5709-08EF5464A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67" y="2564363"/>
            <a:ext cx="4890796" cy="48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7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3509-5D8A-F63B-52AB-5D92A12F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rgbClr val="003E51"/>
                </a:solidFill>
                <a:latin typeface="Roboto Slab"/>
                <a:ea typeface="Roboto Slab"/>
                <a:cs typeface="Calibri Light"/>
              </a:rPr>
              <a:t>What You Will Learn in Co-op 1000</a:t>
            </a:r>
          </a:p>
        </p:txBody>
      </p:sp>
      <p:pic>
        <p:nvPicPr>
          <p:cNvPr id="8" name="Picture 7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346EF78C-C6F8-3866-ED32-888B5A6E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5478310"/>
            <a:ext cx="3098297" cy="949478"/>
          </a:xfrm>
          <a:prstGeom prst="rect">
            <a:avLst/>
          </a:prstGeom>
        </p:spPr>
      </p:pic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1AD31290-A377-91C4-F823-98BAD45EE4D0}"/>
              </a:ext>
            </a:extLst>
          </p:cNvPr>
          <p:cNvSpPr/>
          <p:nvPr/>
        </p:nvSpPr>
        <p:spPr>
          <a:xfrm>
            <a:off x="-295116" y="6421766"/>
            <a:ext cx="13411687" cy="439269"/>
          </a:xfrm>
          <a:prstGeom prst="round2DiagRect">
            <a:avLst/>
          </a:prstGeom>
          <a:solidFill>
            <a:srgbClr val="003E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374BCA-5B9E-92EC-F0F8-57A192AB593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41FB60-ED36-1D51-83CE-439D71F1AE9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97A21EC-C4E9-C890-C31B-B6A8DDC4B97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68" y="1490892"/>
            <a:ext cx="9233263" cy="420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8D05B9BB-05A5-773B-4714-440A70A99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1" y="4232673"/>
            <a:ext cx="2491273" cy="24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3509-5D8A-F63B-52AB-5D92A12F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rgbClr val="003E51"/>
                </a:solidFill>
                <a:latin typeface="Roboto Slab"/>
                <a:ea typeface="Roboto Slab"/>
                <a:cs typeface="Calibri Light"/>
              </a:rPr>
              <a:t> Maximizing Opportunities in Co-op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2BE9-131D-4AE0-A500-8F8658878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8" name="Picture 7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346EF78C-C6F8-3866-ED32-888B5A6E2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5478310"/>
            <a:ext cx="3098297" cy="949478"/>
          </a:xfrm>
          <a:prstGeom prst="rect">
            <a:avLst/>
          </a:prstGeom>
        </p:spPr>
      </p:pic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1AD31290-A377-91C4-F823-98BAD45EE4D0}"/>
              </a:ext>
            </a:extLst>
          </p:cNvPr>
          <p:cNvSpPr/>
          <p:nvPr/>
        </p:nvSpPr>
        <p:spPr>
          <a:xfrm>
            <a:off x="-295116" y="6421766"/>
            <a:ext cx="13411687" cy="439269"/>
          </a:xfrm>
          <a:prstGeom prst="round2DiagRect">
            <a:avLst/>
          </a:prstGeom>
          <a:solidFill>
            <a:srgbClr val="003E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374BCA-5B9E-92EC-F0F8-57A192AB593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Students must compete for securing employment. TRU does not guarantee employment.</a:t>
            </a:r>
          </a:p>
          <a:p>
            <a:r>
              <a:rPr lang="en-US" dirty="0"/>
              <a:t>Make sure your </a:t>
            </a:r>
            <a:r>
              <a:rPr lang="en-US" b="1" dirty="0"/>
              <a:t>resume</a:t>
            </a:r>
            <a:r>
              <a:rPr lang="en-US" dirty="0"/>
              <a:t> and </a:t>
            </a:r>
            <a:r>
              <a:rPr lang="en-US" b="1" dirty="0"/>
              <a:t>interview skills </a:t>
            </a:r>
            <a:r>
              <a:rPr lang="en-US" dirty="0"/>
              <a:t>are prepared and effectively developed. </a:t>
            </a:r>
          </a:p>
          <a:p>
            <a:r>
              <a:rPr lang="en-US" dirty="0"/>
              <a:t>Create and understand experience goals and abilities to improve on during your work experience.</a:t>
            </a:r>
          </a:p>
          <a:p>
            <a:r>
              <a:rPr lang="en-CA" dirty="0"/>
              <a:t>Book meetings with your Co-op Coordinator to help identify goals and career development.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93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3509-5D8A-F63B-52AB-5D92A12F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3E51"/>
                </a:solidFill>
                <a:latin typeface="Roboto Slab"/>
                <a:ea typeface="Roboto Slab"/>
                <a:cs typeface="Calibri Light"/>
              </a:rPr>
              <a:t> How to Successfully Complete Your Work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2BE9-131D-4AE0-A500-8F8658878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8" name="Picture 7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346EF78C-C6F8-3866-ED32-888B5A6E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5478310"/>
            <a:ext cx="3098297" cy="949478"/>
          </a:xfrm>
          <a:prstGeom prst="rect">
            <a:avLst/>
          </a:prstGeom>
        </p:spPr>
      </p:pic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1AD31290-A377-91C4-F823-98BAD45EE4D0}"/>
              </a:ext>
            </a:extLst>
          </p:cNvPr>
          <p:cNvSpPr/>
          <p:nvPr/>
        </p:nvSpPr>
        <p:spPr>
          <a:xfrm>
            <a:off x="-295116" y="6421766"/>
            <a:ext cx="13411687" cy="439269"/>
          </a:xfrm>
          <a:prstGeom prst="round2DiagRect">
            <a:avLst/>
          </a:prstGeom>
          <a:solidFill>
            <a:srgbClr val="003E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374BCA-5B9E-92EC-F0F8-57A192AB593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Obtain a paid work term (420 Hours/Semester)</a:t>
            </a:r>
          </a:p>
          <a:p>
            <a:r>
              <a:rPr lang="en-US" dirty="0"/>
              <a:t>Pay the TRU tuition costs for that term.</a:t>
            </a:r>
          </a:p>
          <a:p>
            <a:r>
              <a:rPr lang="en-US" dirty="0"/>
              <a:t>Complete all roles and objectives outlined by your employer.</a:t>
            </a:r>
          </a:p>
          <a:p>
            <a:r>
              <a:rPr lang="en-US" dirty="0"/>
              <a:t>Complete all online Moodle course material for that work term.</a:t>
            </a:r>
          </a:p>
          <a:p>
            <a:r>
              <a:rPr lang="en-US" dirty="0"/>
              <a:t>Complete and submit Employer Evaluation once Work Term is completed.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 </a:t>
            </a:r>
          </a:p>
        </p:txBody>
      </p:sp>
      <p:pic>
        <p:nvPicPr>
          <p:cNvPr id="6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E0F6BD70-5D47-4B01-EE52-9400CA8C3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01" y="3872203"/>
            <a:ext cx="2985797" cy="29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0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3509-5D8A-F63B-52AB-5D92A12F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5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rgbClr val="003E51"/>
                </a:solidFill>
                <a:latin typeface="Roboto Slab"/>
                <a:ea typeface="Roboto Slab"/>
                <a:cs typeface="Calibri Light"/>
              </a:rPr>
              <a:t>Continuation and Withdrawal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2BE9-131D-4AE0-A500-8F8658878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8" name="Picture 7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346EF78C-C6F8-3866-ED32-888B5A6E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5478310"/>
            <a:ext cx="3098297" cy="949478"/>
          </a:xfrm>
          <a:prstGeom prst="rect">
            <a:avLst/>
          </a:prstGeom>
        </p:spPr>
      </p:pic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1AD31290-A377-91C4-F823-98BAD45EE4D0}"/>
              </a:ext>
            </a:extLst>
          </p:cNvPr>
          <p:cNvSpPr/>
          <p:nvPr/>
        </p:nvSpPr>
        <p:spPr>
          <a:xfrm>
            <a:off x="-295116" y="6421766"/>
            <a:ext cx="13411687" cy="439269"/>
          </a:xfrm>
          <a:prstGeom prst="round2DiagRect">
            <a:avLst/>
          </a:prstGeom>
          <a:solidFill>
            <a:srgbClr val="003E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374BCA-5B9E-92EC-F0F8-57A192AB593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Co-op program has a </a:t>
            </a:r>
            <a:r>
              <a:rPr lang="en-US" b="1" dirty="0"/>
              <a:t>one-time</a:t>
            </a:r>
            <a:r>
              <a:rPr lang="en-US" dirty="0"/>
              <a:t> admission and withdrawal policy. If a student withdrawals from the program, they cannot re-apply. </a:t>
            </a:r>
          </a:p>
          <a:p>
            <a:r>
              <a:rPr lang="en-US" dirty="0"/>
              <a:t>It’s the </a:t>
            </a:r>
            <a:r>
              <a:rPr lang="en-US" b="1" dirty="0"/>
              <a:t>Students</a:t>
            </a:r>
            <a:r>
              <a:rPr lang="en-US" dirty="0"/>
              <a:t> responsibility to maintain contact with career advisors and check job postings. </a:t>
            </a:r>
          </a:p>
          <a:p>
            <a:r>
              <a:rPr lang="en-US" dirty="0"/>
              <a:t>It's expected to accept a job offer within 24 hours of receiving it.</a:t>
            </a:r>
          </a:p>
          <a:p>
            <a:r>
              <a:rPr lang="en-US" dirty="0"/>
              <a:t>Students must maintain and update their Career Connections account per semester.</a:t>
            </a:r>
          </a:p>
          <a:p>
            <a:r>
              <a:rPr lang="en-US" dirty="0"/>
              <a:t>Students cannot end their academic program on a work term.</a:t>
            </a:r>
            <a:endParaRPr lang="en-CA" dirty="0"/>
          </a:p>
        </p:txBody>
      </p:sp>
      <p:pic>
        <p:nvPicPr>
          <p:cNvPr id="6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25E27C10-E7A1-798A-0B89-1F8D2501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-166024"/>
            <a:ext cx="2425959" cy="24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7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9219539E8D9449F29A04980E224CB" ma:contentTypeVersion="14" ma:contentTypeDescription="Create a new document." ma:contentTypeScope="" ma:versionID="f5d5937da22a67557c40291d310fa7b7">
  <xsd:schema xmlns:xsd="http://www.w3.org/2001/XMLSchema" xmlns:xs="http://www.w3.org/2001/XMLSchema" xmlns:p="http://schemas.microsoft.com/office/2006/metadata/properties" xmlns:ns2="58995586-e2aa-4910-aa23-56a7f19aca25" xmlns:ns3="9054270a-f623-4549-972d-ef59dc176b95" targetNamespace="http://schemas.microsoft.com/office/2006/metadata/properties" ma:root="true" ma:fieldsID="c942ab5b64fce5ab1f920752a94f8e64" ns2:_="" ns3:_="">
    <xsd:import namespace="58995586-e2aa-4910-aa23-56a7f19aca25"/>
    <xsd:import namespace="9054270a-f623-4549-972d-ef59dc176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95586-e2aa-4910-aa23-56a7f19aca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dd023b0-06f2-48ac-bdf3-902a2de659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4270a-f623-4549-972d-ef59dc176b9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35abcc0-bb36-47e8-ac86-c71194c39cf1}" ma:internalName="TaxCatchAll" ma:showField="CatchAllData" ma:web="9054270a-f623-4549-972d-ef59dc176b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54270a-f623-4549-972d-ef59dc176b95" xsi:nil="true"/>
    <lcf76f155ced4ddcb4097134ff3c332f xmlns="58995586-e2aa-4910-aa23-56a7f19aca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14B67-554E-4582-858B-110CEC5FFF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644B81-C1C6-4619-B2B2-DE1DB911F1B6}"/>
</file>

<file path=customXml/itemProps3.xml><?xml version="1.0" encoding="utf-8"?>
<ds:datastoreItem xmlns:ds="http://schemas.openxmlformats.org/officeDocument/2006/customXml" ds:itemID="{ACDA7AD6-36D3-45D4-8E9F-BD6ED364CAAC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30c67653-5362-4331-b63f-3eab746788c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f68c8c3-a073-4184-8b07-8a4d312582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326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 Slab</vt:lpstr>
      <vt:lpstr>Office Theme</vt:lpstr>
      <vt:lpstr>Co-op Student Handbook</vt:lpstr>
      <vt:lpstr> What is Co-op education</vt:lpstr>
      <vt:lpstr> What Programs are Offered</vt:lpstr>
      <vt:lpstr>Steps Prior to a Work Term</vt:lpstr>
      <vt:lpstr>What You Will Learn in Co-op 1000</vt:lpstr>
      <vt:lpstr> Maximizing Opportunities in Co-op</vt:lpstr>
      <vt:lpstr> How to Successfully Complete Your Work Term</vt:lpstr>
      <vt:lpstr>Continuation and Withdrawal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Co-op Student Handbook</dc:title>
  <dc:creator>Erik Larsen</dc:creator>
  <cp:lastModifiedBy>Erik Larsen</cp:lastModifiedBy>
  <cp:revision>3</cp:revision>
  <dcterms:created xsi:type="dcterms:W3CDTF">2023-05-02T16:42:57Z</dcterms:created>
  <dcterms:modified xsi:type="dcterms:W3CDTF">2023-05-05T15:59:28Z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0x0101006C19219539E8D9449F29A04980E224CB</vt:lpwstr>
  </property>
</Properties>
</file>